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99" r:id="rId3"/>
    <p:sldId id="306" r:id="rId4"/>
    <p:sldId id="305" r:id="rId5"/>
    <p:sldId id="301" r:id="rId6"/>
    <p:sldId id="298" r:id="rId7"/>
    <p:sldId id="294" r:id="rId8"/>
    <p:sldId id="295" r:id="rId9"/>
    <p:sldId id="297" r:id="rId10"/>
    <p:sldId id="302" r:id="rId11"/>
    <p:sldId id="303" r:id="rId12"/>
    <p:sldId id="30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99"/>
            <p14:sldId id="306"/>
            <p14:sldId id="305"/>
            <p14:sldId id="301"/>
            <p14:sldId id="298"/>
            <p14:sldId id="294"/>
            <p14:sldId id="295"/>
            <p14:sldId id="297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380F"/>
    <a:srgbClr val="E31A1B"/>
    <a:srgbClr val="629D1E"/>
    <a:srgbClr val="DF2884"/>
    <a:srgbClr val="1B9E76"/>
    <a:srgbClr val="7570B2"/>
    <a:srgbClr val="D95F00"/>
    <a:srgbClr val="32EB31"/>
    <a:srgbClr val="FA9434"/>
    <a:srgbClr val="35F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538"/>
  </p:normalViewPr>
  <p:slideViewPr>
    <p:cSldViewPr snapToGrid="0">
      <p:cViewPr varScale="1">
        <p:scale>
          <a:sx n="85" d="100"/>
          <a:sy n="85" d="100"/>
        </p:scale>
        <p:origin x="15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24/01/23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Figure skating (</a:t>
            </a:r>
            <a:r>
              <a:rPr lang="it-IT" dirty="0" err="1"/>
              <a:t>competitions</a:t>
            </a:r>
            <a:r>
              <a:rPr lang="it-IT" dirty="0"/>
              <a:t>): (a) data </a:t>
            </a:r>
            <a:r>
              <a:rPr lang="it-IT" dirty="0" err="1"/>
              <a:t>visualization</a:t>
            </a:r>
            <a:r>
              <a:rPr lang="it-IT" dirty="0"/>
              <a:t> project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767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event,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there’s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distinction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between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adult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junior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competitions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 4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Ladies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Since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didn’t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find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any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difference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between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adults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and juniors in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terms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of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our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analysis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,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we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decided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to group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them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the 4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i="0" dirty="0">
              <a:solidFill>
                <a:srgbClr val="543810"/>
              </a:solidFill>
              <a:effectLst/>
              <a:latin typeface="Avenir Next Condensed" panose="020B050602020202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098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329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03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order to </a:t>
            </a:r>
            <a:r>
              <a:rPr lang="it-IT" dirty="0" err="1"/>
              <a:t>anwer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element’s</a:t>
            </a:r>
            <a:r>
              <a:rPr lang="it-IT" dirty="0"/>
              <a:t> score,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more </a:t>
            </a:r>
            <a:r>
              <a:rPr lang="it-IT" dirty="0" err="1"/>
              <a:t>obgective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athletes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by some </a:t>
            </a:r>
            <a:r>
              <a:rPr lang="it-IT" dirty="0" err="1"/>
              <a:t>compatriot</a:t>
            </a:r>
            <a:r>
              <a:rPr lang="it-IT" dirty="0"/>
              <a:t> </a:t>
            </a:r>
            <a:r>
              <a:rPr lang="it-IT" dirty="0" err="1"/>
              <a:t>judge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computations</a:t>
            </a:r>
            <a:r>
              <a:rPr lang="it-IT" dirty="0"/>
              <a:t>.</a:t>
            </a:r>
          </a:p>
          <a:p>
            <a:r>
              <a:rPr lang="it-IT" dirty="0" err="1"/>
              <a:t>As</a:t>
            </a:r>
            <a:r>
              <a:rPr lang="it-IT" dirty="0"/>
              <a:t> first,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(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over </a:t>
            </a:r>
            <a:r>
              <a:rPr lang="it-IT" dirty="0" err="1"/>
              <a:t>their</a:t>
            </a:r>
            <a:r>
              <a:rPr lang="it-IT" dirty="0"/>
              <a:t> performances) by the </a:t>
            </a:r>
            <a:r>
              <a:rPr lang="it-IT" dirty="0" err="1"/>
              <a:t>compatriots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and the </a:t>
            </a:r>
            <a:r>
              <a:rPr lang="it-IT" dirty="0" err="1"/>
              <a:t>judges</a:t>
            </a:r>
            <a:r>
              <a:rPr lang="it-IT" dirty="0"/>
              <a:t> of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.</a:t>
            </a:r>
          </a:p>
          <a:p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averaged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</a:t>
            </a:r>
            <a:r>
              <a:rPr lang="it-IT" dirty="0" err="1"/>
              <a:t>avrage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a </a:t>
            </a:r>
            <a:r>
              <a:rPr lang="it-IT" dirty="0" err="1"/>
              <a:t>nations’s</a:t>
            </a:r>
            <a:r>
              <a:rPr lang="it-IT" dirty="0"/>
              <a:t> </a:t>
            </a:r>
            <a:r>
              <a:rPr lang="it-IT" dirty="0" err="1"/>
              <a:t>athletes</a:t>
            </a:r>
            <a:r>
              <a:rPr lang="it-IT" dirty="0"/>
              <a:t> by </a:t>
            </a:r>
            <a:r>
              <a:rPr lang="it-IT" dirty="0" err="1"/>
              <a:t>bhe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 of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represent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bar plot, </a:t>
            </a:r>
            <a:r>
              <a:rPr lang="it-IT" dirty="0" err="1"/>
              <a:t>where</a:t>
            </a:r>
            <a:r>
              <a:rPr lang="it-IT" dirty="0"/>
              <a:t> 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judges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can </a:t>
            </a:r>
            <a:r>
              <a:rPr lang="it-IT" dirty="0" err="1"/>
              <a:t>give</a:t>
            </a:r>
            <a:r>
              <a:rPr lang="it-IT" dirty="0"/>
              <a:t> from -3 to +3).</a:t>
            </a:r>
          </a:p>
          <a:p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are </a:t>
            </a:r>
            <a:r>
              <a:rPr lang="it-IT" dirty="0" err="1"/>
              <a:t>presented</a:t>
            </a:r>
            <a:r>
              <a:rPr lang="it-IT" dirty="0"/>
              <a:t> in </a:t>
            </a:r>
            <a:r>
              <a:rPr lang="it-IT" dirty="0" err="1"/>
              <a:t>decreasing</a:t>
            </a:r>
            <a:r>
              <a:rPr lang="it-IT" dirty="0"/>
              <a:t> order </a:t>
            </a:r>
            <a:r>
              <a:rPr lang="it-IT" dirty="0" err="1"/>
              <a:t>wrt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 score, in order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aplasant</a:t>
            </a:r>
            <a:r>
              <a:rPr lang="it-IT" dirty="0"/>
              <a:t> </a:t>
            </a:r>
            <a:r>
              <a:rPr lang="it-IT" dirty="0" err="1"/>
              <a:t>visualization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easy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for the </a:t>
            </a:r>
            <a:r>
              <a:rPr lang="it-IT" dirty="0" err="1"/>
              <a:t>majorty</a:t>
            </a:r>
            <a:r>
              <a:rPr lang="it-IT" dirty="0"/>
              <a:t> of the countries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compatriot</a:t>
            </a:r>
            <a:r>
              <a:rPr lang="it-IT" dirty="0"/>
              <a:t> score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highes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one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300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ranking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athete</a:t>
            </a:r>
            <a:r>
              <a:rPr lang="it-IT" dirty="0"/>
              <a:t> and,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measure</a:t>
            </a:r>
            <a:r>
              <a:rPr lang="it-IT" dirty="0"/>
              <a:t> of </a:t>
            </a:r>
            <a:r>
              <a:rPr lang="it-IT" dirty="0" err="1"/>
              <a:t>difficulty</a:t>
            </a:r>
            <a:r>
              <a:rPr lang="it-IT" dirty="0"/>
              <a:t>,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(</a:t>
            </a:r>
            <a:r>
              <a:rPr lang="it-IT" dirty="0" err="1"/>
              <a:t>all</a:t>
            </a:r>
            <a:r>
              <a:rPr lang="it-IT" dirty="0"/>
              <a:t> over the </a:t>
            </a:r>
            <a:r>
              <a:rPr lang="it-IT" dirty="0" err="1"/>
              <a:t>competition</a:t>
            </a:r>
            <a:r>
              <a:rPr lang="it-IT" dirty="0"/>
              <a:t>).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use a </a:t>
            </a:r>
            <a:r>
              <a:rPr lang="it-IT" dirty="0" err="1"/>
              <a:t>bubble</a:t>
            </a:r>
            <a:r>
              <a:rPr lang="it-IT" dirty="0"/>
              <a:t> plot to </a:t>
            </a:r>
            <a:r>
              <a:rPr lang="it-IT" dirty="0" err="1"/>
              <a:t>present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wanted</a:t>
            </a:r>
            <a:r>
              <a:rPr lang="it-IT" dirty="0"/>
              <a:t> to show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.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rapresented</a:t>
            </a:r>
            <a:r>
              <a:rPr lang="it-IT" dirty="0"/>
              <a:t> by a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x </a:t>
            </a:r>
            <a:r>
              <a:rPr lang="it-IT" dirty="0" err="1"/>
              <a:t>axes</a:t>
            </a:r>
            <a:r>
              <a:rPr lang="it-IT" dirty="0"/>
              <a:t>, the </a:t>
            </a:r>
            <a:r>
              <a:rPr lang="it-IT" dirty="0" err="1"/>
              <a:t>athletes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by </a:t>
            </a:r>
            <a:r>
              <a:rPr lang="it-IT" dirty="0" err="1"/>
              <a:t>category</a:t>
            </a:r>
            <a:r>
              <a:rPr lang="it-IT" dirty="0"/>
              <a:t>, and by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descending</a:t>
            </a:r>
            <a:r>
              <a:rPr lang="it-IT" dirty="0"/>
              <a:t> (</a:t>
            </a:r>
            <a:r>
              <a:rPr lang="it-IT" dirty="0" err="1"/>
              <a:t>left</a:t>
            </a:r>
            <a:r>
              <a:rPr lang="it-IT" dirty="0"/>
              <a:t> </a:t>
            </a:r>
            <a:r>
              <a:rPr lang="it-IT" dirty="0" err="1"/>
              <a:t>right</a:t>
            </a:r>
            <a:r>
              <a:rPr lang="it-IT" dirty="0"/>
              <a:t>)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categories</a:t>
            </a:r>
            <a:r>
              <a:rPr lang="it-IT" dirty="0"/>
              <a:t>.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by the </a:t>
            </a:r>
            <a:r>
              <a:rPr lang="it-IT" dirty="0" err="1"/>
              <a:t>dimension</a:t>
            </a:r>
            <a:r>
              <a:rPr lang="it-IT" dirty="0"/>
              <a:t> of the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a general trend, the </a:t>
            </a:r>
            <a:r>
              <a:rPr lang="it-IT" dirty="0" err="1"/>
              <a:t>athlets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ones</a:t>
            </a:r>
            <a:r>
              <a:rPr lang="it-IT" dirty="0"/>
              <a:t> with the best rankings.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to show the information </a:t>
            </a:r>
            <a:r>
              <a:rPr lang="it-IT" dirty="0" err="1"/>
              <a:t>regarding</a:t>
            </a:r>
            <a:r>
              <a:rPr lang="it-IT" dirty="0"/>
              <a:t> the best </a:t>
            </a:r>
            <a:r>
              <a:rPr lang="it-IT" dirty="0" err="1"/>
              <a:t>ranked</a:t>
            </a:r>
            <a:r>
              <a:rPr lang="it-IT" dirty="0"/>
              <a:t> </a:t>
            </a:r>
            <a:r>
              <a:rPr lang="it-IT" dirty="0" err="1"/>
              <a:t>athlet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07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performances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programs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 in </a:t>
            </a:r>
            <a:r>
              <a:rPr lang="it-IT" dirty="0" err="1"/>
              <a:t>all</a:t>
            </a:r>
            <a:r>
              <a:rPr lang="it-IT" dirty="0"/>
              <a:t> the events.</a:t>
            </a:r>
          </a:p>
          <a:p>
            <a:r>
              <a:rPr lang="it-IT" dirty="0" err="1"/>
              <a:t>Let’s</a:t>
            </a:r>
            <a:r>
              <a:rPr lang="it-IT" dirty="0"/>
              <a:t> look </a:t>
            </a:r>
            <a:r>
              <a:rPr lang="it-IT" dirty="0" err="1"/>
              <a:t>at</a:t>
            </a:r>
            <a:r>
              <a:rPr lang="it-IT" dirty="0"/>
              <a:t> the y-</a:t>
            </a:r>
            <a:r>
              <a:rPr lang="it-IT" dirty="0" err="1"/>
              <a:t>axis</a:t>
            </a:r>
            <a:r>
              <a:rPr lang="it-IT" dirty="0"/>
              <a:t>: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mentioned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field </a:t>
            </a:r>
            <a:r>
              <a:rPr lang="it-IT" dirty="0" err="1"/>
              <a:t>varies</a:t>
            </a:r>
            <a:r>
              <a:rPr lang="it-IT" dirty="0"/>
              <a:t> in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and </a:t>
            </a:r>
            <a:r>
              <a:rPr lang="it-IT" dirty="0" err="1"/>
              <a:t>category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event,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to use a custom qualitative field (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) for </a:t>
            </a:r>
            <a:r>
              <a:rPr lang="it-IT" dirty="0" err="1"/>
              <a:t>this</a:t>
            </a:r>
            <a:r>
              <a:rPr lang="it-IT" dirty="0"/>
              <a:t> plot.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diving</a:t>
            </a:r>
            <a:r>
              <a:rPr lang="it-IT" dirty="0"/>
              <a:t> in 5 </a:t>
            </a:r>
            <a:r>
              <a:rPr lang="it-IT" dirty="0" err="1"/>
              <a:t>subdomains</a:t>
            </a:r>
            <a:r>
              <a:rPr lang="it-IT" dirty="0"/>
              <a:t> the </a:t>
            </a:r>
            <a:r>
              <a:rPr lang="it-IT" dirty="0" err="1"/>
              <a:t>values</a:t>
            </a:r>
            <a:r>
              <a:rPr lang="it-IT" dirty="0"/>
              <a:t> of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performances in </a:t>
            </a:r>
            <a:r>
              <a:rPr lang="it-IT" dirty="0" err="1"/>
              <a:t>all</a:t>
            </a:r>
            <a:r>
              <a:rPr lang="it-IT" dirty="0"/>
              <a:t> events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 of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participants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of </a:t>
            </a:r>
            <a:r>
              <a:rPr lang="it-IT" dirty="0" err="1"/>
              <a:t>that</a:t>
            </a:r>
            <a:r>
              <a:rPr lang="it-IT" dirty="0"/>
              <a:t> event.</a:t>
            </a:r>
          </a:p>
          <a:p>
            <a:r>
              <a:rPr lang="it-IT" dirty="0"/>
              <a:t>On the x-</a:t>
            </a:r>
            <a:r>
              <a:rPr lang="it-IT" dirty="0" err="1"/>
              <a:t>axis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presented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and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, the </a:t>
            </a:r>
            <a:r>
              <a:rPr lang="it-IT" dirty="0" err="1"/>
              <a:t>average</a:t>
            </a:r>
            <a:r>
              <a:rPr lang="it-IT" dirty="0"/>
              <a:t> (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performances in </a:t>
            </a:r>
            <a:r>
              <a:rPr lang="it-IT" dirty="0" err="1"/>
              <a:t>all</a:t>
            </a:r>
            <a:r>
              <a:rPr lang="it-IT" dirty="0"/>
              <a:t> events) weight of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 in the </a:t>
            </a:r>
            <a:r>
              <a:rPr lang="it-IT" dirty="0" err="1"/>
              <a:t>final</a:t>
            </a:r>
            <a:r>
              <a:rPr lang="it-IT" dirty="0"/>
              <a:t> performance score.</a:t>
            </a:r>
          </a:p>
          <a:p>
            <a:r>
              <a:rPr lang="it-IT" dirty="0"/>
              <a:t>Recall </a:t>
            </a:r>
            <a:r>
              <a:rPr lang="it-IT" dirty="0" err="1"/>
              <a:t>that</a:t>
            </a:r>
            <a:r>
              <a:rPr lang="it-IT" dirty="0"/>
              <a:t> a performance score in a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by the sum of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 and </a:t>
            </a:r>
            <a:r>
              <a:rPr lang="it-IT" dirty="0" err="1"/>
              <a:t>total</a:t>
            </a:r>
            <a:r>
              <a:rPr lang="it-IT" dirty="0"/>
              <a:t> component score. So </a:t>
            </a:r>
            <a:r>
              <a:rPr lang="it-IT" dirty="0" err="1"/>
              <a:t>it’s</a:t>
            </a:r>
            <a:r>
              <a:rPr lang="it-IT" dirty="0"/>
              <a:t> informative </a:t>
            </a:r>
            <a:r>
              <a:rPr lang="it-IT" dirty="0" err="1"/>
              <a:t>enogh</a:t>
            </a:r>
            <a:r>
              <a:rPr lang="it-IT" dirty="0"/>
              <a:t> to plot just the </a:t>
            </a:r>
            <a:r>
              <a:rPr lang="it-IT" dirty="0" err="1"/>
              <a:t>elements</a:t>
            </a:r>
            <a:r>
              <a:rPr lang="it-IT" dirty="0"/>
              <a:t>’ weight.</a:t>
            </a:r>
          </a:p>
          <a:p>
            <a:r>
              <a:rPr lang="it-IT" dirty="0" err="1"/>
              <a:t>What</a:t>
            </a:r>
            <a:r>
              <a:rPr lang="it-IT" dirty="0"/>
              <a:t> can </a:t>
            </a:r>
            <a:r>
              <a:rPr lang="it-IT" dirty="0" err="1"/>
              <a:t>we</a:t>
            </a:r>
            <a:r>
              <a:rPr lang="it-IT" dirty="0"/>
              <a:t> deduce from </a:t>
            </a:r>
            <a:r>
              <a:rPr lang="it-IT" dirty="0" err="1"/>
              <a:t>this</a:t>
            </a:r>
            <a:r>
              <a:rPr lang="it-IT" dirty="0"/>
              <a:t> plot?</a:t>
            </a:r>
          </a:p>
          <a:p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pretty</a:t>
            </a:r>
            <a:r>
              <a:rPr lang="it-IT" dirty="0"/>
              <a:t> clear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elements</a:t>
            </a:r>
            <a:r>
              <a:rPr lang="it-IT" dirty="0"/>
              <a:t>’ weight 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vary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50% inside a </a:t>
            </a:r>
            <a:r>
              <a:rPr lang="it-IT" dirty="0" err="1"/>
              <a:t>final</a:t>
            </a:r>
            <a:r>
              <a:rPr lang="it-IT" dirty="0"/>
              <a:t> performance score ( from 47% to 55%).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But </a:t>
            </a:r>
            <a:r>
              <a:rPr lang="it-IT" dirty="0" err="1"/>
              <a:t>anyway</a:t>
            </a:r>
            <a:r>
              <a:rPr lang="it-IT" dirty="0"/>
              <a:t> some patterns are </a:t>
            </a:r>
            <a:r>
              <a:rPr lang="it-IT" dirty="0" err="1"/>
              <a:t>visible</a:t>
            </a:r>
            <a:r>
              <a:rPr lang="it-IT" dirty="0"/>
              <a:t>: for </a:t>
            </a:r>
            <a:r>
              <a:rPr lang="it-IT" dirty="0" err="1"/>
              <a:t>example</a:t>
            </a:r>
            <a:r>
              <a:rPr lang="it-IT" dirty="0"/>
              <a:t> men performances (</a:t>
            </a:r>
            <a:r>
              <a:rPr lang="it-IT" dirty="0" err="1"/>
              <a:t>both</a:t>
            </a:r>
            <a:r>
              <a:rPr lang="it-IT" dirty="0"/>
              <a:t> in short and free </a:t>
            </a:r>
            <a:r>
              <a:rPr lang="it-IT" dirty="0" err="1"/>
              <a:t>programs</a:t>
            </a:r>
            <a:r>
              <a:rPr lang="it-IT" dirty="0"/>
              <a:t>) </a:t>
            </a:r>
            <a:r>
              <a:rPr lang="it-IT" dirty="0" err="1"/>
              <a:t>tend</a:t>
            </a:r>
            <a:r>
              <a:rPr lang="it-IT" dirty="0"/>
              <a:t> to be </a:t>
            </a:r>
            <a:r>
              <a:rPr lang="it-IT" dirty="0" err="1"/>
              <a:t>ranked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weight on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score. and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more weight on </a:t>
            </a:r>
            <a:r>
              <a:rPr lang="it-IT" dirty="0" err="1"/>
              <a:t>them</a:t>
            </a:r>
            <a:r>
              <a:rPr lang="it-IT" dirty="0"/>
              <a:t> (so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Elements</a:t>
            </a:r>
            <a:r>
              <a:rPr lang="it-IT" dirty="0"/>
              <a:t> play a </a:t>
            </a:r>
            <a:r>
              <a:rPr lang="it-IT" dirty="0" err="1"/>
              <a:t>crucial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in </a:t>
            </a:r>
            <a:r>
              <a:rPr lang="it-IT" dirty="0" err="1"/>
              <a:t>final</a:t>
            </a:r>
            <a:r>
              <a:rPr lang="it-IT" dirty="0"/>
              <a:t> ranking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Components).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For the Ladies </a:t>
            </a:r>
            <a:r>
              <a:rPr lang="it-IT" dirty="0" err="1"/>
              <a:t>this</a:t>
            </a:r>
            <a:r>
              <a:rPr lang="it-IT" dirty="0"/>
              <a:t> pattern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, </a:t>
            </a:r>
            <a:r>
              <a:rPr lang="it-IT" dirty="0" err="1"/>
              <a:t>especially</a:t>
            </a:r>
            <a:r>
              <a:rPr lang="it-IT" dirty="0"/>
              <a:t> for the free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of ranking are </a:t>
            </a:r>
            <a:r>
              <a:rPr lang="it-IT" dirty="0" err="1"/>
              <a:t>associated</a:t>
            </a:r>
            <a:r>
              <a:rPr lang="it-IT" dirty="0"/>
              <a:t> with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50% of </a:t>
            </a:r>
            <a:r>
              <a:rPr lang="it-IT" dirty="0" err="1"/>
              <a:t>elements</a:t>
            </a:r>
            <a:r>
              <a:rPr lang="it-IT" dirty="0"/>
              <a:t>’ weight. </a:t>
            </a:r>
            <a:r>
              <a:rPr lang="it-IT" dirty="0" err="1"/>
              <a:t>Whilst</a:t>
            </a:r>
            <a:r>
              <a:rPr lang="it-IT" dirty="0"/>
              <a:t> for the Ladies short </a:t>
            </a:r>
            <a:r>
              <a:rPr lang="it-IT" dirty="0" err="1"/>
              <a:t>programs</a:t>
            </a:r>
            <a:r>
              <a:rPr lang="it-IT" dirty="0"/>
              <a:t>, 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 are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above</a:t>
            </a:r>
            <a:r>
              <a:rPr lang="it-IT" dirty="0"/>
              <a:t> the </a:t>
            </a:r>
            <a:r>
              <a:rPr lang="it-IT" dirty="0" err="1"/>
              <a:t>threshold</a:t>
            </a:r>
            <a:r>
              <a:rPr lang="it-IT" dirty="0"/>
              <a:t> of 50%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there’s</a:t>
            </a:r>
            <a:r>
              <a:rPr lang="it-IT" dirty="0"/>
              <a:t> the </a:t>
            </a:r>
            <a:r>
              <a:rPr lang="it-IT" dirty="0" err="1"/>
              <a:t>usual</a:t>
            </a:r>
            <a:r>
              <a:rPr lang="it-IT" dirty="0"/>
              <a:t> </a:t>
            </a:r>
            <a:r>
              <a:rPr lang="it-IT" dirty="0" err="1"/>
              <a:t>tendency</a:t>
            </a:r>
            <a:r>
              <a:rPr lang="it-IT" dirty="0"/>
              <a:t> of </a:t>
            </a:r>
            <a:r>
              <a:rPr lang="it-IT" dirty="0" err="1"/>
              <a:t>achiving</a:t>
            </a:r>
            <a:r>
              <a:rPr lang="it-IT" dirty="0"/>
              <a:t> the best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with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Ladies and Men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Components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Interpretation</a:t>
            </a:r>
            <a:r>
              <a:rPr lang="it-IT" dirty="0"/>
              <a:t> of the music and </a:t>
            </a:r>
            <a:r>
              <a:rPr lang="it-IT" dirty="0" err="1"/>
              <a:t>Transitions</a:t>
            </a:r>
            <a:r>
              <a:rPr lang="it-IT" dirty="0"/>
              <a:t> are more </a:t>
            </a:r>
            <a:r>
              <a:rPr lang="it-IT" dirty="0" err="1"/>
              <a:t>important</a:t>
            </a:r>
            <a:r>
              <a:rPr lang="it-IT" dirty="0"/>
              <a:t> in the </a:t>
            </a:r>
            <a:r>
              <a:rPr lang="it-IT" dirty="0" err="1"/>
              <a:t>imbalance</a:t>
            </a:r>
            <a:r>
              <a:rPr lang="it-IT" dirty="0"/>
              <a:t> of </a:t>
            </a:r>
            <a:r>
              <a:rPr lang="it-IT" dirty="0" err="1"/>
              <a:t>votes</a:t>
            </a:r>
            <a:r>
              <a:rPr lang="it-IT" dirty="0"/>
              <a:t> for the Ladies performances. ( A lady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judged</a:t>
            </a:r>
            <a:r>
              <a:rPr lang="it-IT" dirty="0"/>
              <a:t> more on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artistic</a:t>
            </a:r>
            <a:r>
              <a:rPr lang="it-IT" dirty="0"/>
              <a:t> </a:t>
            </a:r>
            <a:r>
              <a:rPr lang="it-IT" dirty="0" err="1"/>
              <a:t>aspects</a:t>
            </a:r>
            <a:r>
              <a:rPr lang="it-IT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2 </a:t>
            </a:r>
            <a:r>
              <a:rPr lang="it-IT" dirty="0" err="1"/>
              <a:t>categories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tendency</a:t>
            </a:r>
            <a:r>
              <a:rPr lang="it-IT" dirty="0"/>
              <a:t>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fades</a:t>
            </a:r>
            <a:r>
              <a:rPr lang="it-IT" dirty="0"/>
              <a:t> (lines are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verticals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obliques</a:t>
            </a:r>
            <a:r>
              <a:rPr lang="it-IT" dirty="0"/>
              <a:t>)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the </a:t>
            </a:r>
            <a:r>
              <a:rPr lang="it-IT" dirty="0" err="1"/>
              <a:t>propensity</a:t>
            </a:r>
            <a:r>
              <a:rPr lang="it-IT" dirty="0"/>
              <a:t> (</a:t>
            </a:r>
            <a:r>
              <a:rPr lang="it-IT" dirty="0" err="1"/>
              <a:t>which</a:t>
            </a:r>
            <a:r>
              <a:rPr lang="it-IT" dirty="0"/>
              <a:t> can be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) </a:t>
            </a:r>
            <a:r>
              <a:rPr lang="it-IT" dirty="0" err="1"/>
              <a:t>that</a:t>
            </a:r>
            <a:r>
              <a:rPr lang="it-IT" dirty="0"/>
              <a:t> short </a:t>
            </a:r>
            <a:r>
              <a:rPr lang="it-IT" dirty="0" err="1"/>
              <a:t>programs</a:t>
            </a:r>
            <a:r>
              <a:rPr lang="it-IT" dirty="0"/>
              <a:t> </a:t>
            </a:r>
            <a:r>
              <a:rPr lang="it-IT" dirty="0" err="1"/>
              <a:t>tent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ones</a:t>
            </a:r>
            <a:r>
              <a:rPr lang="it-IT" dirty="0"/>
              <a:t>: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free </a:t>
            </a:r>
            <a:r>
              <a:rPr lang="it-IT" dirty="0" err="1"/>
              <a:t>programs</a:t>
            </a:r>
            <a:r>
              <a:rPr lang="it-IT" dirty="0"/>
              <a:t> come first in a </a:t>
            </a:r>
            <a:r>
              <a:rPr lang="it-IT" dirty="0" err="1"/>
              <a:t>competion</a:t>
            </a:r>
            <a:r>
              <a:rPr lang="it-IT" dirty="0"/>
              <a:t> and serve to compose a first </a:t>
            </a:r>
            <a:r>
              <a:rPr lang="it-IT" dirty="0" err="1"/>
              <a:t>classification</a:t>
            </a:r>
            <a:r>
              <a:rPr lang="it-IT" dirty="0"/>
              <a:t>. </a:t>
            </a:r>
            <a:r>
              <a:rPr lang="it-IT" dirty="0" err="1"/>
              <a:t>Moreover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specific</a:t>
            </a:r>
            <a:r>
              <a:rPr lang="it-IT" dirty="0"/>
              <a:t> rule on the </a:t>
            </a:r>
            <a:r>
              <a:rPr lang="it-IT" dirty="0" err="1"/>
              <a:t>elements</a:t>
            </a:r>
            <a:r>
              <a:rPr lang="it-IT" dirty="0"/>
              <a:t> to be </a:t>
            </a:r>
            <a:r>
              <a:rPr lang="it-IT" dirty="0" err="1"/>
              <a:t>presented</a:t>
            </a:r>
            <a:r>
              <a:rPr lang="it-IT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So to sum up, </a:t>
            </a:r>
            <a:r>
              <a:rPr lang="it-IT" dirty="0" err="1"/>
              <a:t>defibetly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a key </a:t>
            </a:r>
            <a:r>
              <a:rPr lang="it-IT" dirty="0" err="1"/>
              <a:t>factor</a:t>
            </a:r>
            <a:r>
              <a:rPr lang="it-IT" dirty="0"/>
              <a:t> for the men and ladies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whilst</a:t>
            </a:r>
            <a:r>
              <a:rPr lang="it-IT" dirty="0"/>
              <a:t> for the </a:t>
            </a:r>
            <a:r>
              <a:rPr lang="it-IT" dirty="0" err="1"/>
              <a:t>pairs</a:t>
            </a:r>
            <a:r>
              <a:rPr lang="it-IT" dirty="0"/>
              <a:t> and </a:t>
            </a:r>
            <a:r>
              <a:rPr lang="it-IT" dirty="0" err="1"/>
              <a:t>ice</a:t>
            </a:r>
            <a:r>
              <a:rPr lang="it-IT" dirty="0"/>
              <a:t> dance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granted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0581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D0C1-C976-4453-AB6F-23C6FE14D600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0207-179F-4431-8DCF-7ADD1AF319C0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A134-0B3A-4743-8134-3B077581887A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C584-50C6-41FA-91BB-4E629C06846C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B665-DF52-4DAF-8306-BBFECBBBC817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A3BC-BADF-4804-A612-04439F0F9C43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7AB0-9768-40AC-814C-15FE7AC0B903}" type="datetime1">
              <a:rPr lang="it-IT" smtClean="0"/>
              <a:t>24/01/23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297E-4B0A-4611-A109-C150F70D8D90}" type="datetime1">
              <a:rPr lang="it-IT" smtClean="0"/>
              <a:t>24/01/23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598F-82DC-4F25-95E8-5BC607B3E3B7}" type="datetime1">
              <a:rPr lang="it-IT" smtClean="0"/>
              <a:t>24/01/23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D95A-B219-419D-8F52-6F98AA3D2AC5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79B-2841-437B-A3B9-CE834AD426AF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E79ED-1A44-44B7-A2F0-67A28B3540EB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sfigureskating.org/about/scoring-system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en.wikipedia.org/wiki/ISU_Judging_System#:~:text=The%20seven%20elements%20required%20of,spiral%2C%20and%20one%20step%20sequenc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uzzFeedNews/2018-02-figure-skating-analysi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hyperlink" Target="https://www.isu.org/figure-skating/rules/fsk-judging-syste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uzzFeedNews/2018-02-figure-skating-analys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alinsogna/data_visualization_project/tree/main/util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325625" y="1765864"/>
            <a:ext cx="7540744" cy="3036706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409166" y="2368810"/>
            <a:ext cx="7373659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FIGURE SKATING</a:t>
            </a:r>
            <a:br>
              <a:rPr lang="en-US" sz="32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32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1" y="3429000"/>
            <a:ext cx="4759891" cy="96257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060849" y="1459584"/>
            <a:ext cx="8070302" cy="3649266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D67F577-AF65-765E-4B7F-C9DBE25F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brainstorming: Insogna,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Insogna, Zagni.</a:t>
            </a: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B87279D-2F5A-428E-A85F-4EA8595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10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7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8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9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D865A2A7-1536-FEC4-D515-28B79CB89367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11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Background image:</a:t>
            </a:r>
          </a:p>
          <a:p>
            <a:endParaRPr lang="it-IT" sz="2400" dirty="0">
              <a:solidFill>
                <a:srgbClr val="0563C1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premium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).</a:t>
            </a: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FD82FCDA-8E91-99CB-6A55-FA2FB332AEC3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29747" y="1144301"/>
            <a:ext cx="1152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dataset contains information about 17 major international </a:t>
            </a:r>
            <a:r>
              <a:rPr lang="en-US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events of figure skating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from October 2016 to December 2017.</a:t>
            </a: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source: 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event, 8 </a:t>
            </a:r>
            <a:r>
              <a:rPr lang="it-IT" sz="2400" b="1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compete: </a:t>
            </a:r>
            <a:r>
              <a:rPr lang="it-IT" sz="2400" b="1" i="0" dirty="0">
                <a:solidFill>
                  <a:srgbClr val="F833FA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Ladies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>
                <a:solidFill>
                  <a:srgbClr val="3399F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Men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 err="1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Ice</a:t>
            </a:r>
            <a:r>
              <a:rPr lang="it-IT" sz="2400" b="1" dirty="0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dance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 err="1">
                <a:solidFill>
                  <a:srgbClr val="FA9434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Pairs</a:t>
            </a:r>
            <a:r>
              <a:rPr lang="it-IT" sz="20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their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respective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junior groups.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has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over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</a:t>
            </a:r>
          </a:p>
          <a:p>
            <a:pPr algn="just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>
                <a:solidFill>
                  <a:srgbClr val="E31A1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b="1" dirty="0">
                <a:solidFill>
                  <a:srgbClr val="629D1E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(s)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= </a:t>
            </a:r>
            <a:r>
              <a:rPr lang="it-IT" sz="2400" dirty="0">
                <a:solidFill>
                  <a:srgbClr val="E31A1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 </a:t>
            </a:r>
            <a:r>
              <a:rPr lang="it-IT" sz="2400" dirty="0" err="1">
                <a:solidFill>
                  <a:srgbClr val="E31A1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E31A1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</a:t>
            </a:r>
            <a:r>
              <a:rPr lang="it-IT" sz="2400" dirty="0">
                <a:solidFill>
                  <a:srgbClr val="629D1E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 </a:t>
            </a:r>
            <a:r>
              <a:rPr lang="it-IT" sz="2400" dirty="0" err="1">
                <a:solidFill>
                  <a:srgbClr val="629D1E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629D1E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3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1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spins) and </a:t>
            </a:r>
            <a:r>
              <a:rPr lang="it-IT" sz="2400" b="1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the music and skating skills). </a:t>
            </a: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Performance score = </a:t>
            </a:r>
            <a:r>
              <a:rPr lang="it-IT" sz="2400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+ </a:t>
            </a:r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Element’s</a:t>
            </a:r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= </a:t>
            </a:r>
            <a:r>
              <a:rPr lang="it-IT" sz="2400" dirty="0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base </a:t>
            </a:r>
            <a:r>
              <a:rPr lang="it-IT" sz="2400" dirty="0" err="1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+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algn="ctr"/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  			                       ∈ </a:t>
            </a:r>
            <a:r>
              <a:rPr lang="it-IT" sz="2000" dirty="0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[-3, +3]</a:t>
            </a: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Component’s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= </a:t>
            </a:r>
            <a:r>
              <a:rPr lang="it-IT" sz="2400" dirty="0" err="1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*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algn="ctr"/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					 ∈ </a:t>
            </a:r>
            <a:r>
              <a:rPr lang="it-IT" sz="2000" dirty="0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[0.25, 10]</a:t>
            </a:r>
            <a:endParaRPr lang="it-IT" sz="2800" dirty="0">
              <a:solidFill>
                <a:srgbClr val="53380F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E420A9E0-FB76-D7CD-AECA-76442EDE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4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4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information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are: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element_base_value</a:t>
            </a:r>
            <a:r>
              <a:rPr lang="it-IT" sz="240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_element_score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</a:t>
            </a:r>
            <a:endParaRPr lang="it-IT" sz="1600" dirty="0">
              <a:solidFill>
                <a:srgbClr val="C0000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…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2498F0D9-721D-BCD2-54E8-44CFC05D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5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144301"/>
            <a:ext cx="11520000" cy="57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Which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present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most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difficult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elements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they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more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ranking?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6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52BA990D-C08A-6BCB-676E-7AFCF264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7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D7614BD-F777-5650-D9D1-F9E26D15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3E3C90D-10E3-28B2-FA77-C02D8F55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2D2F5A3-95A0-068E-9F41-A4AA5D97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8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7EB9EDE9-9926-F925-6214-51639B72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9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CCD09FF-4AB5-3954-EDEB-F1401B02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22382</TotalTime>
  <Words>1368</Words>
  <Application>Microsoft Macintosh PowerPoint</Application>
  <PresentationFormat>Widescreen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Avenir Next Condensed</vt:lpstr>
      <vt:lpstr>Calibri</vt:lpstr>
      <vt:lpstr>Calibri Light</vt:lpstr>
      <vt:lpstr>DejaVu Sans</vt:lpstr>
      <vt:lpstr>DejaVu Sans Condensed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Presentazione standard di PowerPoint</vt:lpstr>
      <vt:lpstr>Presentazione standard di PowerPoint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INSOGNA VALERIA [SM3500504]</cp:lastModifiedBy>
  <cp:revision>156</cp:revision>
  <dcterms:created xsi:type="dcterms:W3CDTF">2022-12-05T09:52:32Z</dcterms:created>
  <dcterms:modified xsi:type="dcterms:W3CDTF">2023-01-24T13:43:00Z</dcterms:modified>
</cp:coreProperties>
</file>